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1" r:id="rId3"/>
    <p:sldId id="279" r:id="rId4"/>
    <p:sldId id="280" r:id="rId5"/>
    <p:sldId id="257" r:id="rId6"/>
    <p:sldId id="276" r:id="rId7"/>
    <p:sldId id="283" r:id="rId8"/>
    <p:sldId id="284" r:id="rId9"/>
    <p:sldId id="285" r:id="rId10"/>
    <p:sldId id="282" r:id="rId11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ienvenue" id="{E75E278A-FF0E-49A4-B170-79828D63BBAD}">
          <p14:sldIdLst>
            <p14:sldId id="256"/>
          </p14:sldIdLst>
        </p14:section>
        <p14:section name="Création, morphose, annotation, collaboration, recherche" id="{B9B51309-D148-4332-87C2-07BE32FBCA3B}">
          <p14:sldIdLst>
            <p14:sldId id="271"/>
            <p14:sldId id="279"/>
            <p14:sldId id="280"/>
            <p14:sldId id="257"/>
            <p14:sldId id="276"/>
            <p14:sldId id="283"/>
            <p14:sldId id="284"/>
            <p14:sldId id="285"/>
          </p14:sldIdLst>
        </p14:section>
        <p14:section name="En savoir plus" id="{2CC34DB2-6590-42C0-AD4B-A04C6060184E}">
          <p14:sldIdLst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eu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41" autoAdjust="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11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A10B748-EA40-4668-98E8-E24129A8E968}" type="datetime1">
              <a:rPr lang="fr-FR" smtClean="0"/>
              <a:t>25/06/2026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0F4E9AA-8B68-4026-826F-95F859DBBF5A}" type="datetime1">
              <a:rPr lang="fr-FR" noProof="0" smtClean="0"/>
              <a:t>25/06/2026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7365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6281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7263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4230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942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178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fr-FR" sz="1800" noProof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 hasCustomPrompt="1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Modifiez les styles du texte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Deuxième niveau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Troisième niveau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Quatrième niveau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D73AFFA-A6F2-4B06-B935-9E8D85E79903}" type="datetime1">
              <a:rPr lang="fr-FR" noProof="0" smtClean="0"/>
              <a:t>25/06/2026</a:t>
            </a:fld>
            <a:endParaRPr lang="fr-FR" noProof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 hasCustomPrompt="1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Modifiez les styles du texte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Deuxième niveau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Troisième niveau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Quatrième niveau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fr-FR" sz="1800" noProof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61B589D6-0A3B-49A2-A2F1-A1288C62EC4C}" type="datetime1">
              <a:rPr lang="fr-FR" noProof="0" smtClean="0"/>
              <a:t>25/06/2026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fr-FR" noProof="0" smtClean="0"/>
              <a:pPr/>
              <a:t>‹N°›</a:t>
            </a:fld>
            <a:endParaRPr lang="fr-FR" noProof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19509" y="1164323"/>
            <a:ext cx="10534291" cy="4140921"/>
          </a:xfrm>
        </p:spPr>
        <p:txBody>
          <a:bodyPr rtlCol="0" anchor="ctr" anchorCtr="0">
            <a:noAutofit/>
          </a:bodyPr>
          <a:lstStyle/>
          <a:p>
            <a:pPr algn="ctr" rtl="0"/>
            <a:r>
              <a:rPr lang="fr-FR" altLang="fr-FR" sz="6000" b="1" dirty="0"/>
              <a:t>Ecole élémentaire Jean Moulin</a:t>
            </a:r>
            <a:br>
              <a:rPr lang="fr-FR" altLang="fr-FR" sz="6000" b="1" dirty="0"/>
            </a:br>
            <a:r>
              <a:rPr lang="fr-FR" altLang="fr-FR" sz="6000" b="1" dirty="0"/>
              <a:t>Elèves de la classe CE2-CM1</a:t>
            </a:r>
            <a:br>
              <a:rPr lang="fr-FR" altLang="fr-FR" sz="6000" b="1" dirty="0"/>
            </a:br>
            <a:r>
              <a:rPr lang="fr-FR" altLang="fr-FR" sz="6000" b="1" dirty="0"/>
              <a:t>de Mme </a:t>
            </a:r>
            <a:r>
              <a:rPr lang="fr-FR" altLang="fr-FR" sz="6000" b="1" dirty="0" err="1"/>
              <a:t>Olascuaga</a:t>
            </a:r>
            <a:endParaRPr lang="fr-FR" sz="6000" b="1" dirty="0">
              <a:solidFill>
                <a:schemeClr val="bg1"/>
              </a:solidFill>
            </a:endParaRPr>
          </a:p>
        </p:txBody>
      </p:sp>
      <p:pic>
        <p:nvPicPr>
          <p:cNvPr id="4" name="Image 3" descr="Icône du programme PowerPoint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invGray">
          <a:xfrm>
            <a:off x="670216" y="5193062"/>
            <a:ext cx="8229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Dessin d’enfant, Arts créatifs, art, Produit en papier&#10;&#10;Le contenu généré par l’IA peut être incorrect.">
            <a:extLst>
              <a:ext uri="{FF2B5EF4-FFF2-40B4-BE49-F238E27FC236}">
                <a16:creationId xmlns:a16="http://schemas.microsoft.com/office/drawing/2014/main" id="{471E2F26-DACA-C03E-ABBA-4935C11BD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64" y="1263770"/>
            <a:ext cx="5773947" cy="4330460"/>
          </a:xfrm>
          <a:prstGeom prst="rect">
            <a:avLst/>
          </a:prstGeom>
        </p:spPr>
      </p:pic>
      <p:pic>
        <p:nvPicPr>
          <p:cNvPr id="16" name="Image 15" descr="Une image contenant Dessin d’enfant, Produit en papier, papier, dessin&#10;&#10;Le contenu généré par l’IA peut être incorrect.">
            <a:extLst>
              <a:ext uri="{FF2B5EF4-FFF2-40B4-BE49-F238E27FC236}">
                <a16:creationId xmlns:a16="http://schemas.microsoft.com/office/drawing/2014/main" id="{DED77F06-DE0D-24F2-B956-B270CE8F8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4973" y="2216990"/>
            <a:ext cx="5773948" cy="433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25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3429691" cy="5305764"/>
          </a:xfrm>
        </p:spPr>
        <p:txBody>
          <a:bodyPr rtlCol="0">
            <a:noAutofit/>
          </a:bodyPr>
          <a:lstStyle/>
          <a:p>
            <a:pPr rtl="0"/>
            <a:r>
              <a:rPr lang="fr-FR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Nous sommes Enfants Ambassadeurs du musée Fabre.</a:t>
            </a:r>
            <a:br>
              <a:rPr lang="fr-FR" b="1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fr-FR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Durant cette année scolaire, nous avons choisi de parrainer l’œuvre d’Elisabeth Fort : Vue du lac de Côme (1835).</a:t>
            </a:r>
          </a:p>
        </p:txBody>
      </p:sp>
      <p:pic>
        <p:nvPicPr>
          <p:cNvPr id="5" name="Image 4" descr="Volet Idées de conception affichant différentes options de conception"/>
          <p:cNvPicPr>
            <a:picLocks noChangeAspect="1"/>
          </p:cNvPicPr>
          <p:nvPr/>
        </p:nvPicPr>
        <p:blipFill rotWithShape="1">
          <a:blip r:embed="rId3"/>
          <a:srcRect l="24939" r="-2073"/>
          <a:stretch/>
        </p:blipFill>
        <p:spPr>
          <a:xfrm>
            <a:off x="5074099" y="1078303"/>
            <a:ext cx="4906663" cy="4884432"/>
          </a:xfrm>
          <a:prstGeom prst="rect">
            <a:avLst/>
          </a:prstGeom>
        </p:spPr>
      </p:pic>
      <p:pic>
        <p:nvPicPr>
          <p:cNvPr id="3" name="Image 2" descr="Une image contenant arbre, peinture, cadre photo, paysage&#10;&#10;Le contenu généré par l’IA peut être incorrect.">
            <a:extLst>
              <a:ext uri="{FF2B5EF4-FFF2-40B4-BE49-F238E27FC236}">
                <a16:creationId xmlns:a16="http://schemas.microsoft.com/office/drawing/2014/main" id="{22728238-24B9-2AAB-2889-3030AA138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7198" y="630670"/>
            <a:ext cx="4915990" cy="577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21207" y="284076"/>
            <a:ext cx="6877119" cy="923622"/>
          </a:xfrm>
        </p:spPr>
        <p:txBody>
          <a:bodyPr rtlCol="0">
            <a:noAutofit/>
          </a:bodyPr>
          <a:lstStyle/>
          <a:p>
            <a:pPr rtl="0"/>
            <a:r>
              <a:rPr lang="fr-FR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En novembre-décembre, nous avons réalisé un petit carnet dans lequel toutes les caractéristiques de l’œuvre sont répertoriées : </a:t>
            </a:r>
          </a:p>
        </p:txBody>
      </p:sp>
      <p:pic>
        <p:nvPicPr>
          <p:cNvPr id="3" name="Image 2" descr="Une image contenant collection, art, cadre photo, intérieur&#10;&#10;Le contenu généré par l’IA peut être incorrect.">
            <a:extLst>
              <a:ext uri="{FF2B5EF4-FFF2-40B4-BE49-F238E27FC236}">
                <a16:creationId xmlns:a16="http://schemas.microsoft.com/office/drawing/2014/main" id="{EC60EBE2-0B6F-32B9-36F3-CECB3A660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02" y="2113470"/>
            <a:ext cx="4592969" cy="3148643"/>
          </a:xfrm>
          <a:prstGeom prst="rect">
            <a:avLst/>
          </a:prstGeom>
        </p:spPr>
      </p:pic>
      <p:pic>
        <p:nvPicPr>
          <p:cNvPr id="6" name="Image 5" descr="Une image contenant habits, intérieur, personne, chaussures&#10;&#10;Le contenu généré par l’IA peut être incorrect.">
            <a:extLst>
              <a:ext uri="{FF2B5EF4-FFF2-40B4-BE49-F238E27FC236}">
                <a16:creationId xmlns:a16="http://schemas.microsoft.com/office/drawing/2014/main" id="{10BFCB86-5A20-048C-549A-AE01840940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2264" y="2113470"/>
            <a:ext cx="4416724" cy="314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-FR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Le 30 Janvier, nous sommes partis à la rencontre de notre œuvre au musée Fabre :</a:t>
            </a:r>
          </a:p>
        </p:txBody>
      </p:sp>
      <p:pic>
        <p:nvPicPr>
          <p:cNvPr id="7" name="Image 6" descr="Une image contenant plein air, bâtiment, ciel, nuage&#10;&#10;Le contenu généré par l’IA peut être incorrect.">
            <a:extLst>
              <a:ext uri="{FF2B5EF4-FFF2-40B4-BE49-F238E27FC236}">
                <a16:creationId xmlns:a16="http://schemas.microsoft.com/office/drawing/2014/main" id="{84CEE998-21EC-E93C-3639-FC6A67CC1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1388853"/>
            <a:ext cx="2886973" cy="2165230"/>
          </a:xfrm>
          <a:prstGeom prst="rect">
            <a:avLst/>
          </a:prstGeom>
        </p:spPr>
      </p:pic>
      <p:pic>
        <p:nvPicPr>
          <p:cNvPr id="9" name="Image 8" descr="Une image contenant plein air, habits, personne, ciel&#10;&#10;Le contenu généré par l’IA peut être incorrect.">
            <a:extLst>
              <a:ext uri="{FF2B5EF4-FFF2-40B4-BE49-F238E27FC236}">
                <a16:creationId xmlns:a16="http://schemas.microsoft.com/office/drawing/2014/main" id="{22E02D76-B306-7611-D3B6-7616254BD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9766" y="1388853"/>
            <a:ext cx="3209027" cy="2165230"/>
          </a:xfrm>
          <a:prstGeom prst="rect">
            <a:avLst/>
          </a:prstGeom>
        </p:spPr>
      </p:pic>
      <p:pic>
        <p:nvPicPr>
          <p:cNvPr id="19" name="Image 18" descr="Une image contenant cadre photo, mur, intérieur, Galerie d’art&#10;&#10;Le contenu généré par l’IA peut être incorrect.">
            <a:extLst>
              <a:ext uri="{FF2B5EF4-FFF2-40B4-BE49-F238E27FC236}">
                <a16:creationId xmlns:a16="http://schemas.microsoft.com/office/drawing/2014/main" id="{8E7E2214-097F-6C9C-A3B0-DD2DD641C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0843" y="1388851"/>
            <a:ext cx="3209027" cy="2165231"/>
          </a:xfrm>
          <a:prstGeom prst="rect">
            <a:avLst/>
          </a:prstGeom>
        </p:spPr>
      </p:pic>
      <p:pic>
        <p:nvPicPr>
          <p:cNvPr id="22" name="Image 21" descr="Une image contenant scène, galerie, mur, intérieur&#10;&#10;Le contenu généré par l’IA peut être incorrect.">
            <a:extLst>
              <a:ext uri="{FF2B5EF4-FFF2-40B4-BE49-F238E27FC236}">
                <a16:creationId xmlns:a16="http://schemas.microsoft.com/office/drawing/2014/main" id="{65FA0D07-81FA-7B8E-5E94-4D206A6286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2960" y="3758400"/>
            <a:ext cx="3535392" cy="2651544"/>
          </a:xfrm>
          <a:prstGeom prst="rect">
            <a:avLst/>
          </a:prstGeom>
        </p:spPr>
      </p:pic>
      <p:pic>
        <p:nvPicPr>
          <p:cNvPr id="32" name="Image 31" descr="Une image contenant scène, mur, intérieur, galerie&#10;&#10;Le contenu généré par l’IA peut être incorrect.">
            <a:extLst>
              <a:ext uri="{FF2B5EF4-FFF2-40B4-BE49-F238E27FC236}">
                <a16:creationId xmlns:a16="http://schemas.microsoft.com/office/drawing/2014/main" id="{6EC36BE6-9822-DEBA-6CCD-E4FDD1231E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3301" y="3758399"/>
            <a:ext cx="3535393" cy="265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33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lvl="0" rtl="0"/>
            <a:r>
              <a:rPr lang="fr-FR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Au mois de Février, nous sommes allés présenter notre œuvre à l’EHPAD des Aubes :</a:t>
            </a:r>
          </a:p>
        </p:txBody>
      </p:sp>
      <p:pic>
        <p:nvPicPr>
          <p:cNvPr id="4" name="Image 3" descr="Une image contenant plein air, habits, chaussures, voie&#10;&#10;Le contenu généré par l’IA peut être incorrect.">
            <a:extLst>
              <a:ext uri="{FF2B5EF4-FFF2-40B4-BE49-F238E27FC236}">
                <a16:creationId xmlns:a16="http://schemas.microsoft.com/office/drawing/2014/main" id="{AB009750-44E1-0AD1-AA58-FE38405DC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67" y="1436815"/>
            <a:ext cx="6630838" cy="4973129"/>
          </a:xfrm>
          <a:prstGeom prst="rect">
            <a:avLst/>
          </a:prstGeom>
        </p:spPr>
      </p:pic>
      <p:pic>
        <p:nvPicPr>
          <p:cNvPr id="7" name="Image 6" descr="Une image contenant plein air, arbre, habits, personne&#10;&#10;Le contenu généré par l’IA peut être incorrect.">
            <a:extLst>
              <a:ext uri="{FF2B5EF4-FFF2-40B4-BE49-F238E27FC236}">
                <a16:creationId xmlns:a16="http://schemas.microsoft.com/office/drawing/2014/main" id="{082DF72A-1785-6398-FA91-8D0D9424CB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0170" y="1212786"/>
            <a:ext cx="4065889" cy="542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habits, personne, chaussures, Visage humain&#10;&#10;Le contenu généré par l’IA peut être incorrect.">
            <a:extLst>
              <a:ext uri="{FF2B5EF4-FFF2-40B4-BE49-F238E27FC236}">
                <a16:creationId xmlns:a16="http://schemas.microsoft.com/office/drawing/2014/main" id="{E256D378-7D3F-91B6-A0A1-E25578E80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22" y="310551"/>
            <a:ext cx="3404559" cy="2553419"/>
          </a:xfrm>
          <a:prstGeom prst="rect">
            <a:avLst/>
          </a:prstGeom>
        </p:spPr>
      </p:pic>
      <p:pic>
        <p:nvPicPr>
          <p:cNvPr id="7" name="Image 6" descr="Une image contenant habits, personne, meubles, chaise&#10;&#10;Le contenu généré par l’IA peut être incorrect.">
            <a:extLst>
              <a:ext uri="{FF2B5EF4-FFF2-40B4-BE49-F238E27FC236}">
                <a16:creationId xmlns:a16="http://schemas.microsoft.com/office/drawing/2014/main" id="{5F54A1E3-FD1B-AA01-DE75-F2CB4777E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021" y="310551"/>
            <a:ext cx="3347049" cy="2553419"/>
          </a:xfrm>
          <a:prstGeom prst="rect">
            <a:avLst/>
          </a:prstGeom>
        </p:spPr>
      </p:pic>
      <p:pic>
        <p:nvPicPr>
          <p:cNvPr id="10" name="Image 9" descr="Une image contenant habits, personne, livre, Visage humain&#10;&#10;Le contenu généré par l’IA peut être incorrect.">
            <a:extLst>
              <a:ext uri="{FF2B5EF4-FFF2-40B4-BE49-F238E27FC236}">
                <a16:creationId xmlns:a16="http://schemas.microsoft.com/office/drawing/2014/main" id="{E5FC1DF3-54DA-5D2F-B2C1-F0E1AA840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0165" y="310551"/>
            <a:ext cx="3565585" cy="2553419"/>
          </a:xfrm>
          <a:prstGeom prst="rect">
            <a:avLst/>
          </a:prstGeom>
        </p:spPr>
      </p:pic>
      <p:pic>
        <p:nvPicPr>
          <p:cNvPr id="12" name="Image 11" descr="Une image contenant intérieur, habits, personne, Visage humain&#10;&#10;Le contenu généré par l’IA peut être incorrect.">
            <a:extLst>
              <a:ext uri="{FF2B5EF4-FFF2-40B4-BE49-F238E27FC236}">
                <a16:creationId xmlns:a16="http://schemas.microsoft.com/office/drawing/2014/main" id="{8EC7AF45-0270-AE85-DCA8-8A5AE7D027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908" y="3545455"/>
            <a:ext cx="3485073" cy="2613805"/>
          </a:xfrm>
          <a:prstGeom prst="rect">
            <a:avLst/>
          </a:prstGeom>
        </p:spPr>
      </p:pic>
      <p:pic>
        <p:nvPicPr>
          <p:cNvPr id="14" name="Image 13" descr="Une image contenant habits, personne, Visage humain, meubles&#10;&#10;Le contenu généré par l’IA peut être incorrect.">
            <a:extLst>
              <a:ext uri="{FF2B5EF4-FFF2-40B4-BE49-F238E27FC236}">
                <a16:creationId xmlns:a16="http://schemas.microsoft.com/office/drawing/2014/main" id="{5FF4B779-D13A-F2BF-EB19-2FA8429CB2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8021" y="3545455"/>
            <a:ext cx="3485073" cy="2613805"/>
          </a:xfrm>
          <a:prstGeom prst="rect">
            <a:avLst/>
          </a:prstGeom>
        </p:spPr>
      </p:pic>
      <p:pic>
        <p:nvPicPr>
          <p:cNvPr id="17" name="Image 16" descr="Une image contenant habits, personne, chaussures, Visage humain&#10;&#10;Le contenu généré par l’IA peut être incorrect.">
            <a:extLst>
              <a:ext uri="{FF2B5EF4-FFF2-40B4-BE49-F238E27FC236}">
                <a16:creationId xmlns:a16="http://schemas.microsoft.com/office/drawing/2014/main" id="{7AEBFD83-F673-70AF-1E43-E9291DEF31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98278" y="3545455"/>
            <a:ext cx="3732361" cy="261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2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A28B7D-7F46-F1AD-56D3-EE81C58D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5"/>
            <a:ext cx="6877119" cy="854533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Puis, nous avons réalisé le cartel de l’œuvre. Pour cela, nous avons choisi </a:t>
            </a:r>
            <a:r>
              <a:rPr lang="fr-FR" sz="2700" b="1" dirty="0"/>
              <a:t>d’écrire</a:t>
            </a:r>
            <a:r>
              <a:rPr lang="fr-FR" b="1" dirty="0"/>
              <a:t> le commentaire à la manière d’un conte :</a:t>
            </a:r>
          </a:p>
        </p:txBody>
      </p:sp>
      <p:pic>
        <p:nvPicPr>
          <p:cNvPr id="5" name="Image 4" descr="Une image contenant intérieur, meubles, mur, texte&#10;&#10;Le contenu généré par l’IA peut être incorrect.">
            <a:extLst>
              <a:ext uri="{FF2B5EF4-FFF2-40B4-BE49-F238E27FC236}">
                <a16:creationId xmlns:a16="http://schemas.microsoft.com/office/drawing/2014/main" id="{91C23C0D-200D-8381-4FF1-0E6D7D58B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99" y="1302588"/>
            <a:ext cx="3542581" cy="2656936"/>
          </a:xfrm>
          <a:prstGeom prst="rect">
            <a:avLst/>
          </a:prstGeom>
        </p:spPr>
      </p:pic>
      <p:pic>
        <p:nvPicPr>
          <p:cNvPr id="7" name="Image 6" descr="Une image contenant texte, intérieur, meubles, écriture manuscrite&#10;&#10;Le contenu généré par l’IA peut être incorrect.">
            <a:extLst>
              <a:ext uri="{FF2B5EF4-FFF2-40B4-BE49-F238E27FC236}">
                <a16:creationId xmlns:a16="http://schemas.microsoft.com/office/drawing/2014/main" id="{6F952D6E-C4B9-BFEA-1E2F-B73E169BA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079" y="1302587"/>
            <a:ext cx="3456317" cy="2656935"/>
          </a:xfrm>
          <a:prstGeom prst="rect">
            <a:avLst/>
          </a:prstGeom>
        </p:spPr>
      </p:pic>
      <p:pic>
        <p:nvPicPr>
          <p:cNvPr id="9" name="Image 8" descr="Une image contenant texte, écriture manuscrite, menu, tableau blanc&#10;&#10;Le contenu généré par l’IA peut être incorrect.">
            <a:extLst>
              <a:ext uri="{FF2B5EF4-FFF2-40B4-BE49-F238E27FC236}">
                <a16:creationId xmlns:a16="http://schemas.microsoft.com/office/drawing/2014/main" id="{B46086A3-F781-BC34-5E1F-55772ECB8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347" y="1302587"/>
            <a:ext cx="3506921" cy="265693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A7D6FC5-4CB8-7A2D-7E21-4B37B572C4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0706" y="3037864"/>
            <a:ext cx="2947620" cy="352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65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CA171A-B7BD-2109-621E-9B68B72F7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690113"/>
            <a:ext cx="6877119" cy="2738889"/>
          </a:xfrm>
        </p:spPr>
        <p:txBody>
          <a:bodyPr>
            <a:normAutofit/>
          </a:bodyPr>
          <a:lstStyle/>
          <a:p>
            <a:r>
              <a:rPr lang="fr-FR" b="1" dirty="0"/>
              <a:t>En avril, dans un premier temps, nous avons réalisé nos restitutions individuelles pour les exposer à la Maison pour Tous George Sand le 9 Juin puis notre restitution collective pour la fête qui aura lieu au musée Fabre le dimanche 7 Juin :</a:t>
            </a:r>
          </a:p>
        </p:txBody>
      </p:sp>
      <p:pic>
        <p:nvPicPr>
          <p:cNvPr id="5" name="Image 4" descr="Une image contenant habits, personne, Apprentissage, Enseignement&#10;&#10;Le contenu généré par l’IA peut être incorrect.">
            <a:extLst>
              <a:ext uri="{FF2B5EF4-FFF2-40B4-BE49-F238E27FC236}">
                <a16:creationId xmlns:a16="http://schemas.microsoft.com/office/drawing/2014/main" id="{B187EDA2-AE7E-B274-4A11-8338C99E7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444" y="1406106"/>
            <a:ext cx="3335547" cy="2501660"/>
          </a:xfrm>
          <a:prstGeom prst="rect">
            <a:avLst/>
          </a:prstGeom>
        </p:spPr>
      </p:pic>
      <p:pic>
        <p:nvPicPr>
          <p:cNvPr id="7" name="Image 6" descr="Une image contenant habits, personne, Visage humain, Apprentissage&#10;&#10;Le contenu généré par l’IA peut être incorrect.">
            <a:extLst>
              <a:ext uri="{FF2B5EF4-FFF2-40B4-BE49-F238E27FC236}">
                <a16:creationId xmlns:a16="http://schemas.microsoft.com/office/drawing/2014/main" id="{4BF53035-AE5B-DBFB-275A-F4CA845C1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65" y="3597215"/>
            <a:ext cx="2484408" cy="1863306"/>
          </a:xfrm>
          <a:prstGeom prst="rect">
            <a:avLst/>
          </a:prstGeom>
        </p:spPr>
      </p:pic>
      <p:pic>
        <p:nvPicPr>
          <p:cNvPr id="9" name="Image 8" descr="Une image contenant habits, Apprentissage, personne, Dessin d’enfant&#10;&#10;Le contenu généré par l’IA peut être incorrect.">
            <a:extLst>
              <a:ext uri="{FF2B5EF4-FFF2-40B4-BE49-F238E27FC236}">
                <a16:creationId xmlns:a16="http://schemas.microsoft.com/office/drawing/2014/main" id="{B4EBFCE6-C2CC-03E5-7946-9967A6A0B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9208" y="3748178"/>
            <a:ext cx="2725947" cy="2044460"/>
          </a:xfrm>
          <a:prstGeom prst="rect">
            <a:avLst/>
          </a:prstGeom>
        </p:spPr>
      </p:pic>
      <p:pic>
        <p:nvPicPr>
          <p:cNvPr id="11" name="Image 10" descr="Une image contenant habits, intérieur, Apprentissage, Enseignement&#10;&#10;Le contenu généré par l’IA peut être incorrect.">
            <a:extLst>
              <a:ext uri="{FF2B5EF4-FFF2-40B4-BE49-F238E27FC236}">
                <a16:creationId xmlns:a16="http://schemas.microsoft.com/office/drawing/2014/main" id="{11AFFEB0-367D-CB7F-324F-C6ECEE87D0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2874" y="3364301"/>
            <a:ext cx="2270904" cy="3027872"/>
          </a:xfrm>
          <a:prstGeom prst="rect">
            <a:avLst/>
          </a:prstGeom>
        </p:spPr>
      </p:pic>
      <p:pic>
        <p:nvPicPr>
          <p:cNvPr id="13" name="Image 12" descr="Une image contenant habits, Apprentissage, personne, intérieur&#10;&#10;Le contenu généré par l’IA peut être incorrect.">
            <a:extLst>
              <a:ext uri="{FF2B5EF4-FFF2-40B4-BE49-F238E27FC236}">
                <a16:creationId xmlns:a16="http://schemas.microsoft.com/office/drawing/2014/main" id="{3ED435A2-FBD3-C888-EAB4-4BA9F5E8EE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1056" y="4016553"/>
            <a:ext cx="1801124" cy="240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13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habits, Apprentissage, personne, Enseignement&#10;&#10;Le contenu généré par l’IA peut être incorrect.">
            <a:extLst>
              <a:ext uri="{FF2B5EF4-FFF2-40B4-BE49-F238E27FC236}">
                <a16:creationId xmlns:a16="http://schemas.microsoft.com/office/drawing/2014/main" id="{034ED4BD-11C1-5311-C26D-B05DD6598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696" y="448056"/>
            <a:ext cx="2571750" cy="3429000"/>
          </a:xfrm>
          <a:prstGeom prst="rect">
            <a:avLst/>
          </a:prstGeom>
        </p:spPr>
      </p:pic>
      <p:pic>
        <p:nvPicPr>
          <p:cNvPr id="7" name="Image 6" descr="Une image contenant intérieur, meubles, Enseignement, mur&#10;&#10;Le contenu généré par l’IA peut être incorrect.">
            <a:extLst>
              <a:ext uri="{FF2B5EF4-FFF2-40B4-BE49-F238E27FC236}">
                <a16:creationId xmlns:a16="http://schemas.microsoft.com/office/drawing/2014/main" id="{67123A13-DD68-30B7-D435-D68AB6E52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0" y="448056"/>
            <a:ext cx="3370053" cy="2527540"/>
          </a:xfrm>
          <a:prstGeom prst="rect">
            <a:avLst/>
          </a:prstGeom>
        </p:spPr>
      </p:pic>
      <p:pic>
        <p:nvPicPr>
          <p:cNvPr id="9" name="Image 8" descr="Une image contenant Dessin d’enfant, dessin, art, Produit en papier&#10;&#10;Le contenu généré par l’IA peut être incorrect.">
            <a:extLst>
              <a:ext uri="{FF2B5EF4-FFF2-40B4-BE49-F238E27FC236}">
                <a16:creationId xmlns:a16="http://schemas.microsoft.com/office/drawing/2014/main" id="{445275C1-8E2E-BC68-D0A9-05BD3DC70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6815" y="496019"/>
            <a:ext cx="3220528" cy="2415396"/>
          </a:xfrm>
          <a:prstGeom prst="rect">
            <a:avLst/>
          </a:prstGeom>
        </p:spPr>
      </p:pic>
      <p:pic>
        <p:nvPicPr>
          <p:cNvPr id="11" name="Image 10" descr="Une image contenant texte, intérieur, mur, meubles&#10;&#10;Le contenu généré par l’IA peut être incorrect.">
            <a:extLst>
              <a:ext uri="{FF2B5EF4-FFF2-40B4-BE49-F238E27FC236}">
                <a16:creationId xmlns:a16="http://schemas.microsoft.com/office/drawing/2014/main" id="{5A404851-0615-F14F-F4AA-F990672B2D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919" y="3226277"/>
            <a:ext cx="3881885" cy="2911414"/>
          </a:xfrm>
          <a:prstGeom prst="rect">
            <a:avLst/>
          </a:prstGeom>
        </p:spPr>
      </p:pic>
      <p:pic>
        <p:nvPicPr>
          <p:cNvPr id="13" name="Image 12" descr="Une image contenant Dessin d’enfant, texte, Post-it, Produit en papier&#10;&#10;Le contenu généré par l’IA peut être incorrect.">
            <a:extLst>
              <a:ext uri="{FF2B5EF4-FFF2-40B4-BE49-F238E27FC236}">
                <a16:creationId xmlns:a16="http://schemas.microsoft.com/office/drawing/2014/main" id="{E800CB93-5EED-71E2-D761-7A6BAD084E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5458" y="3325484"/>
            <a:ext cx="3881885" cy="2911414"/>
          </a:xfrm>
          <a:prstGeom prst="rect">
            <a:avLst/>
          </a:prstGeom>
        </p:spPr>
      </p:pic>
      <p:pic>
        <p:nvPicPr>
          <p:cNvPr id="15" name="Image 14" descr="Une image contenant habits, personne, Apprentissage, école&#10;&#10;Le contenu généré par l’IA peut être incorrect.">
            <a:extLst>
              <a:ext uri="{FF2B5EF4-FFF2-40B4-BE49-F238E27FC236}">
                <a16:creationId xmlns:a16="http://schemas.microsoft.com/office/drawing/2014/main" id="{0E7220F8-8D2F-E244-81EB-5894127451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0804" y="4093746"/>
            <a:ext cx="3059501" cy="229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0407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nalis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0957315_TF10001108_Win32" id="{08D89365-2E4C-432D-9349-8DF9B80AEEA1}" vid="{010FF314-90DF-4A21-BD0D-ADCBA34234A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{EDA6FC24-3B82-4361-BD4D-5A17E738A639}TF2989475c-5427-4edb-9ec1-00f4ce72165b0b5180f7_win32-a22e85b5eb43</Template>
  <TotalTime>2</TotalTime>
  <Words>174</Words>
  <Application>Microsoft Office PowerPoint</Application>
  <PresentationFormat>Grand écran</PresentationFormat>
  <Paragraphs>14</Paragraphs>
  <Slides>10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Segoe UI</vt:lpstr>
      <vt:lpstr>Segoe UI Light</vt:lpstr>
      <vt:lpstr>Personnalisé</vt:lpstr>
      <vt:lpstr>Ecole élémentaire Jean Moulin Elèves de la classe CE2-CM1 de Mme Olascuaga</vt:lpstr>
      <vt:lpstr>Nous sommes Enfants Ambassadeurs du musée Fabre. Durant cette année scolaire, nous avons choisi de parrainer l’œuvre d’Elisabeth Fort : Vue du lac de Côme (1835).</vt:lpstr>
      <vt:lpstr>En novembre-décembre, nous avons réalisé un petit carnet dans lequel toutes les caractéristiques de l’œuvre sont répertoriées : </vt:lpstr>
      <vt:lpstr>Le 30 Janvier, nous sommes partis à la rencontre de notre œuvre au musée Fabre :</vt:lpstr>
      <vt:lpstr>Au mois de Février, nous sommes allés présenter notre œuvre à l’EHPAD des Aubes :</vt:lpstr>
      <vt:lpstr>Présentation PowerPoint</vt:lpstr>
      <vt:lpstr>Puis, nous avons réalisé le cartel de l’œuvre. Pour cela, nous avons choisi d’écrire le commentaire à la manière d’un conte :</vt:lpstr>
      <vt:lpstr>En avril, dans un premier temps, nous avons réalisé nos restitutions individuelles pour les exposer à la Maison pour Tous George Sand le 9 Juin puis notre restitution collective pour la fête qui aura lieu au musée Fabre le dimanche 7 Juin :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Ecole élémentaire Jean Moulin Elèves de la classe CE2-CM1 de Mme Olascuaga</dc:title>
  <dc:creator>CHRISTOPHE OLASCUAGA</dc:creator>
  <cp:keywords/>
  <cp:lastModifiedBy>CHAPLAIN Caroline</cp:lastModifiedBy>
  <cp:revision>38</cp:revision>
  <dcterms:created xsi:type="dcterms:W3CDTF">2026-03-07T10:23:17Z</dcterms:created>
  <dcterms:modified xsi:type="dcterms:W3CDTF">2026-06-25T09:54:50Z</dcterms:modified>
  <cp:version/>
</cp:coreProperties>
</file>